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5" r:id="rId4"/>
    <p:sldId id="266" r:id="rId5"/>
    <p:sldId id="287" r:id="rId6"/>
    <p:sldId id="259" r:id="rId7"/>
    <p:sldId id="258" r:id="rId8"/>
    <p:sldId id="279" r:id="rId9"/>
    <p:sldId id="280" r:id="rId10"/>
    <p:sldId id="289" r:id="rId11"/>
    <p:sldId id="281" r:id="rId12"/>
    <p:sldId id="282" r:id="rId13"/>
    <p:sldId id="283" r:id="rId14"/>
    <p:sldId id="290" r:id="rId15"/>
    <p:sldId id="284" r:id="rId16"/>
    <p:sldId id="285" r:id="rId17"/>
    <p:sldId id="291" r:id="rId18"/>
    <p:sldId id="288" r:id="rId19"/>
    <p:sldId id="286" r:id="rId20"/>
    <p:sldId id="292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/>
    <p:restoredTop sz="94876"/>
  </p:normalViewPr>
  <p:slideViewPr>
    <p:cSldViewPr snapToGrid="0" snapToObjects="1">
      <p:cViewPr varScale="1">
        <p:scale>
          <a:sx n="105" d="100"/>
          <a:sy n="105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2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7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9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9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67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8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03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4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3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5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0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9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2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52EB4D5-7815-CF4D-8EB3-5E91E08D579B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6465D72-2421-4847-8C7E-739F7AF60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5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c.org/es/content/wesleys-take-the-web-three-general-rules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c.org/es/content/wesleys-take-the-web-three-general-rule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8CE163BA-10A7-4603-8222-28A3632D9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" r="53425" b="-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69B39-5AA3-B949-96C4-4342C7FE7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2638" y="640082"/>
            <a:ext cx="6819281" cy="33516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Las Tres </a:t>
            </a:r>
            <a:r>
              <a:rPr lang="en-US" sz="3600" dirty="0" err="1">
                <a:solidFill>
                  <a:schemeClr val="bg1"/>
                </a:solidFill>
              </a:rPr>
              <a:t>Reglas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Sencillas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Pacific Northwest Conference, UMC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 err="1">
                <a:solidFill>
                  <a:schemeClr val="bg1"/>
                </a:solidFill>
              </a:rPr>
              <a:t>segunda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charla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6545A-315F-434C-83CA-909EE4077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Dr. Philip </a:t>
            </a:r>
            <a:r>
              <a:rPr lang="en-US" dirty="0" err="1">
                <a:solidFill>
                  <a:schemeClr val="bg1"/>
                </a:solidFill>
              </a:rPr>
              <a:t>Wingeier</a:t>
            </a:r>
            <a:r>
              <a:rPr lang="en-US" dirty="0">
                <a:solidFill>
                  <a:schemeClr val="bg1"/>
                </a:solidFill>
              </a:rPr>
              <a:t>-Rayo</a:t>
            </a:r>
          </a:p>
          <a:p>
            <a:pPr algn="l"/>
            <a:r>
              <a:rPr lang="en-US" dirty="0" err="1">
                <a:solidFill>
                  <a:schemeClr val="bg1"/>
                </a:solidFill>
              </a:rPr>
              <a:t>Decano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Profesor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Estudios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metodistas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Wesley Theological Seminary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Washington DC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0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FF2BC-4438-CA41-8C86-19807FE2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?Como podemos practicar la primera regla de no hacer daño en nuestro contexto hoy en </a:t>
            </a:r>
            <a:r>
              <a:rPr lang="es-ES_tradnl" dirty="0" err="1"/>
              <a:t>dia</a:t>
            </a:r>
            <a:r>
              <a:rPr lang="es-ES_tradnl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4CA6C-820A-C44E-BBDF-3FF0315E6F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DE0D5-67A6-4E49-8743-D19239A1F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672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DF76-DED2-F640-AEE3-B1995DD6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Regla #2: Hacer el bien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3191C-15DF-6048-88BD-BF4E241D7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10813526" cy="3416301"/>
          </a:xfrm>
        </p:spPr>
        <p:txBody>
          <a:bodyPr>
            <a:normAutofit/>
          </a:bodyPr>
          <a:lstStyle/>
          <a:p>
            <a:r>
              <a:rPr lang="en-US" sz="3200" dirty="0" err="1"/>
              <a:t>Haciendo</a:t>
            </a:r>
            <a:r>
              <a:rPr lang="en-US" sz="3200" dirty="0"/>
              <a:t> lo </a:t>
            </a:r>
            <a:r>
              <a:rPr lang="en-US" sz="3200" dirty="0" err="1"/>
              <a:t>bueno</a:t>
            </a:r>
            <a:r>
              <a:rPr lang="en-US" sz="3200" dirty="0"/>
              <a:t>; </a:t>
            </a:r>
            <a:r>
              <a:rPr lang="en-US" sz="3200" dirty="0" err="1"/>
              <a:t>siendo</a:t>
            </a:r>
            <a:r>
              <a:rPr lang="en-US" sz="3200" dirty="0"/>
              <a:t> </a:t>
            </a:r>
            <a:r>
              <a:rPr lang="en-US" sz="3200" dirty="0" err="1"/>
              <a:t>misericordiosos</a:t>
            </a:r>
            <a:r>
              <a:rPr lang="en-US" sz="3200" dirty="0"/>
              <a:t> de </a:t>
            </a:r>
            <a:r>
              <a:rPr lang="en-US" sz="3200" dirty="0" err="1"/>
              <a:t>cuantas</a:t>
            </a:r>
            <a:r>
              <a:rPr lang="en-US" sz="3200" dirty="0"/>
              <a:t> </a:t>
            </a:r>
            <a:r>
              <a:rPr lang="en-US" sz="3200" dirty="0" err="1"/>
              <a:t>maneras</a:t>
            </a:r>
            <a:r>
              <a:rPr lang="en-US" sz="3200" dirty="0"/>
              <a:t> les sea </a:t>
            </a:r>
            <a:r>
              <a:rPr lang="en-US" sz="3200" dirty="0" err="1"/>
              <a:t>posible</a:t>
            </a:r>
            <a:r>
              <a:rPr lang="en-US" sz="3200" dirty="0"/>
              <a:t>, y </a:t>
            </a:r>
            <a:r>
              <a:rPr lang="en-US" sz="3200" dirty="0" err="1"/>
              <a:t>haciendo</a:t>
            </a:r>
            <a:r>
              <a:rPr lang="en-US" sz="3200" dirty="0"/>
              <a:t> </a:t>
            </a:r>
            <a:r>
              <a:rPr lang="en-US" sz="3200" dirty="0" err="1"/>
              <a:t>toda</a:t>
            </a:r>
            <a:r>
              <a:rPr lang="en-US" sz="3200" dirty="0"/>
              <a:t> </a:t>
            </a:r>
            <a:r>
              <a:rPr lang="en-US" sz="3200" dirty="0" err="1"/>
              <a:t>clase</a:t>
            </a:r>
            <a:r>
              <a:rPr lang="en-US" sz="3200" dirty="0"/>
              <a:t> de bien </a:t>
            </a:r>
            <a:r>
              <a:rPr lang="en-US" sz="3200" dirty="0" err="1"/>
              <a:t>conforme</a:t>
            </a:r>
            <a:r>
              <a:rPr lang="en-US" sz="3200" dirty="0"/>
              <a:t> </a:t>
            </a:r>
            <a:r>
              <a:rPr lang="en-US" sz="3200" dirty="0" err="1"/>
              <a:t>tengan</a:t>
            </a:r>
            <a:r>
              <a:rPr lang="en-US" sz="3200" dirty="0"/>
              <a:t> </a:t>
            </a:r>
            <a:r>
              <a:rPr lang="en-US" sz="3200" dirty="0" err="1"/>
              <a:t>oportunidad</a:t>
            </a:r>
            <a:r>
              <a:rPr lang="en-US" sz="3200" dirty="0"/>
              <a:t>, y </a:t>
            </a:r>
            <a:r>
              <a:rPr lang="en-US" sz="3200" dirty="0" err="1"/>
              <a:t>en</a:t>
            </a:r>
            <a:r>
              <a:rPr lang="en-US" sz="3200" dirty="0"/>
              <a:t> la </a:t>
            </a:r>
            <a:r>
              <a:rPr lang="en-US" sz="3200" dirty="0" err="1"/>
              <a:t>medida</a:t>
            </a:r>
            <a:r>
              <a:rPr lang="en-US" sz="3200" dirty="0"/>
              <a:t> </a:t>
            </a:r>
            <a:r>
              <a:rPr lang="en-US" sz="3200" dirty="0" err="1"/>
              <a:t>posible</a:t>
            </a:r>
            <a:r>
              <a:rPr lang="en-US" sz="3200" dirty="0"/>
              <a:t>, a </a:t>
            </a:r>
            <a:r>
              <a:rPr lang="en-US" sz="3200" dirty="0" err="1"/>
              <a:t>todos</a:t>
            </a:r>
            <a:r>
              <a:rPr lang="en-US" sz="3200" dirty="0"/>
              <a:t> los hombres (y las </a:t>
            </a:r>
            <a:r>
              <a:rPr lang="en-US" sz="3200" dirty="0" err="1"/>
              <a:t>mujeres</a:t>
            </a:r>
            <a:r>
              <a:rPr lang="en-US" sz="3200" dirty="0"/>
              <a:t>).</a:t>
            </a:r>
            <a:endParaRPr lang="es-ES_tradnl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04442-598A-BB45-A55B-537A3E8316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832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0431-B0CA-A448-BD53-F7126983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Regla #2 Hacer el bien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BB8C7-E174-724E-8C7E-844A7EA47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440" y="2316480"/>
            <a:ext cx="11663680" cy="3703321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sz="2400" dirty="0"/>
              <a:t>A sus </a:t>
            </a:r>
            <a:r>
              <a:rPr lang="en-US" sz="2400" dirty="0" err="1"/>
              <a:t>cuerpos</a:t>
            </a:r>
            <a:r>
              <a:rPr lang="en-US" sz="2400" dirty="0"/>
              <a:t>, </a:t>
            </a:r>
            <a:r>
              <a:rPr lang="en-US" sz="2400" dirty="0" err="1"/>
              <a:t>según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posibilidad</a:t>
            </a:r>
            <a:r>
              <a:rPr lang="en-US" sz="2400" dirty="0"/>
              <a:t> que Dios les da, </a:t>
            </a:r>
            <a:r>
              <a:rPr lang="en-US" sz="2400" dirty="0" err="1"/>
              <a:t>dando</a:t>
            </a:r>
            <a:r>
              <a:rPr lang="en-US" sz="2400" dirty="0"/>
              <a:t> de comer a los </a:t>
            </a:r>
            <a:r>
              <a:rPr lang="en-US" sz="2400" dirty="0" err="1"/>
              <a:t>hambrientos</a:t>
            </a:r>
            <a:r>
              <a:rPr lang="en-US" sz="2400" dirty="0"/>
              <a:t>, </a:t>
            </a:r>
            <a:r>
              <a:rPr lang="en-US" sz="2400" dirty="0" err="1"/>
              <a:t>vistiendo</a:t>
            </a:r>
            <a:r>
              <a:rPr lang="en-US" sz="2400" dirty="0"/>
              <a:t> a los </a:t>
            </a:r>
            <a:r>
              <a:rPr lang="en-US" sz="2400" dirty="0" err="1"/>
              <a:t>desnudos</a:t>
            </a:r>
            <a:r>
              <a:rPr lang="en-US" sz="2400" dirty="0"/>
              <a:t>, </a:t>
            </a:r>
            <a:r>
              <a:rPr lang="en-US" sz="2400" dirty="0" err="1"/>
              <a:t>visitando</a:t>
            </a:r>
            <a:r>
              <a:rPr lang="en-US" sz="2400" dirty="0"/>
              <a:t> y </a:t>
            </a:r>
            <a:r>
              <a:rPr lang="en-US" sz="2400" dirty="0" err="1"/>
              <a:t>socorriendo</a:t>
            </a:r>
            <a:r>
              <a:rPr lang="en-US" sz="2400" dirty="0"/>
              <a:t> a los </a:t>
            </a:r>
            <a:r>
              <a:rPr lang="en-US" sz="2400" dirty="0" err="1"/>
              <a:t>enfermos</a:t>
            </a:r>
            <a:r>
              <a:rPr lang="en-US" sz="2400" dirty="0"/>
              <a:t> y a los </a:t>
            </a:r>
            <a:r>
              <a:rPr lang="en-US" sz="2400" dirty="0" err="1"/>
              <a:t>encarcelados</a:t>
            </a:r>
            <a:r>
              <a:rPr lang="en-US" sz="2400" dirty="0"/>
              <a:t>;</a:t>
            </a:r>
          </a:p>
          <a:p>
            <a:pPr fontAlgn="base"/>
            <a:r>
              <a:rPr lang="en-US" sz="2400" dirty="0"/>
              <a:t>A sus almas, </a:t>
            </a:r>
            <a:r>
              <a:rPr lang="en-US" sz="2400" dirty="0" err="1"/>
              <a:t>instruyendo</a:t>
            </a:r>
            <a:r>
              <a:rPr lang="en-US" sz="2400" dirty="0"/>
              <a:t>, </a:t>
            </a:r>
            <a:r>
              <a:rPr lang="en-US" sz="2400" dirty="0" err="1"/>
              <a:t>reprendiendo</a:t>
            </a:r>
            <a:r>
              <a:rPr lang="en-US" sz="2400" dirty="0"/>
              <a:t> o </a:t>
            </a:r>
            <a:r>
              <a:rPr lang="en-US" sz="2400" dirty="0" err="1"/>
              <a:t>exhortando</a:t>
            </a:r>
            <a:r>
              <a:rPr lang="en-US" sz="2400" dirty="0"/>
              <a:t> a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aquéllos</a:t>
            </a:r>
            <a:r>
              <a:rPr lang="en-US" sz="2400" dirty="0"/>
              <a:t> con </a:t>
            </a:r>
            <a:r>
              <a:rPr lang="en-US" sz="2400" dirty="0" err="1"/>
              <a:t>quienes</a:t>
            </a:r>
            <a:r>
              <a:rPr lang="en-US" sz="2400" dirty="0"/>
              <a:t> </a:t>
            </a:r>
            <a:r>
              <a:rPr lang="en-US" sz="2400" dirty="0" err="1"/>
              <a:t>tenemos</a:t>
            </a:r>
            <a:r>
              <a:rPr lang="en-US" sz="2400" dirty="0"/>
              <a:t> </a:t>
            </a:r>
            <a:r>
              <a:rPr lang="en-US" sz="2400" dirty="0" err="1"/>
              <a:t>relaciones</a:t>
            </a:r>
            <a:r>
              <a:rPr lang="en-US" sz="2400" dirty="0"/>
              <a:t>, no </a:t>
            </a:r>
            <a:r>
              <a:rPr lang="en-US" sz="2400" dirty="0" err="1"/>
              <a:t>dando</a:t>
            </a:r>
            <a:r>
              <a:rPr lang="en-US" sz="2400" dirty="0"/>
              <a:t> </a:t>
            </a:r>
            <a:r>
              <a:rPr lang="en-US" sz="2400" dirty="0" err="1"/>
              <a:t>oído</a:t>
            </a:r>
            <a:r>
              <a:rPr lang="en-US" sz="2400" dirty="0"/>
              <a:t> a </a:t>
            </a:r>
            <a:r>
              <a:rPr lang="en-US" sz="2400" dirty="0" err="1"/>
              <a:t>aquella</a:t>
            </a:r>
            <a:r>
              <a:rPr lang="en-US" sz="2400" dirty="0"/>
              <a:t> </a:t>
            </a:r>
            <a:r>
              <a:rPr lang="en-US" sz="2400" dirty="0" err="1"/>
              <a:t>máxima</a:t>
            </a:r>
            <a:r>
              <a:rPr lang="en-US" sz="2400" dirty="0"/>
              <a:t> </a:t>
            </a:r>
            <a:r>
              <a:rPr lang="en-US" sz="2400" dirty="0" err="1"/>
              <a:t>fanática</a:t>
            </a:r>
            <a:r>
              <a:rPr lang="en-US" sz="2400" dirty="0"/>
              <a:t> que dice: No </a:t>
            </a:r>
            <a:r>
              <a:rPr lang="en-US" sz="2400" dirty="0" err="1"/>
              <a:t>hemos</a:t>
            </a:r>
            <a:r>
              <a:rPr lang="en-US" sz="2400" dirty="0"/>
              <a:t> de </a:t>
            </a:r>
            <a:r>
              <a:rPr lang="en-US" sz="2400" dirty="0" err="1"/>
              <a:t>hacer</a:t>
            </a:r>
            <a:r>
              <a:rPr lang="en-US" sz="2400" dirty="0"/>
              <a:t> bien, a no ser que a </a:t>
            </a:r>
            <a:r>
              <a:rPr lang="en-US" sz="2400" i="1" dirty="0" err="1"/>
              <a:t>ello</a:t>
            </a:r>
            <a:r>
              <a:rPr lang="en-US" sz="2400" i="1" dirty="0"/>
              <a:t> </a:t>
            </a:r>
            <a:r>
              <a:rPr lang="en-US" sz="2400" i="1" dirty="0" err="1"/>
              <a:t>nos</a:t>
            </a:r>
            <a:r>
              <a:rPr lang="en-US" sz="2400" i="1" dirty="0"/>
              <a:t> impulse </a:t>
            </a:r>
            <a:r>
              <a:rPr lang="en-US" sz="2400" i="1" dirty="0" err="1"/>
              <a:t>nuestro</a:t>
            </a:r>
            <a:r>
              <a:rPr lang="en-US" sz="2400" i="1" dirty="0"/>
              <a:t> </a:t>
            </a:r>
            <a:r>
              <a:rPr lang="en-US" sz="2400" i="1" dirty="0" err="1"/>
              <a:t>corazón</a:t>
            </a:r>
            <a:r>
              <a:rPr lang="en-US" sz="2400" dirty="0"/>
              <a:t>:</a:t>
            </a:r>
          </a:p>
          <a:p>
            <a:pPr fontAlgn="base"/>
            <a:r>
              <a:rPr lang="en-US" sz="2400" dirty="0"/>
              <a:t>         </a:t>
            </a:r>
            <a:r>
              <a:rPr lang="en-US" sz="2400" dirty="0" err="1"/>
              <a:t>Haciendo</a:t>
            </a:r>
            <a:r>
              <a:rPr lang="en-US" sz="2400" dirty="0"/>
              <a:t> bien, </a:t>
            </a:r>
            <a:r>
              <a:rPr lang="en-US" sz="2400" dirty="0" err="1"/>
              <a:t>especialmente</a:t>
            </a:r>
            <a:r>
              <a:rPr lang="en-US" sz="2400" dirty="0"/>
              <a:t> a los que son de </a:t>
            </a:r>
            <a:r>
              <a:rPr lang="en-US" sz="2400" dirty="0" err="1"/>
              <a:t>familia</a:t>
            </a:r>
            <a:r>
              <a:rPr lang="en-US" sz="2400" dirty="0"/>
              <a:t> de </a:t>
            </a:r>
            <a:r>
              <a:rPr lang="en-US" sz="2400" dirty="0" err="1"/>
              <a:t>fe</a:t>
            </a:r>
            <a:r>
              <a:rPr lang="en-US" sz="2400" dirty="0"/>
              <a:t> o a los que </a:t>
            </a:r>
            <a:r>
              <a:rPr lang="en-US" sz="2400" dirty="0" err="1"/>
              <a:t>gimen</a:t>
            </a:r>
            <a:r>
              <a:rPr lang="en-US" sz="2400" dirty="0"/>
              <a:t> con el </a:t>
            </a:r>
            <a:r>
              <a:rPr lang="en-US" sz="2400" dirty="0" err="1"/>
              <a:t>deseo</a:t>
            </a:r>
            <a:r>
              <a:rPr lang="en-US" sz="2400" dirty="0"/>
              <a:t> de </a:t>
            </a:r>
            <a:r>
              <a:rPr lang="en-US" sz="2400" dirty="0" err="1"/>
              <a:t>serlo</a:t>
            </a:r>
            <a:r>
              <a:rPr lang="en-US" sz="2400" dirty="0"/>
              <a:t>; </a:t>
            </a:r>
            <a:r>
              <a:rPr lang="en-US" sz="2400" dirty="0" err="1"/>
              <a:t>empleándoles</a:t>
            </a:r>
            <a:r>
              <a:rPr lang="en-US" sz="2400" dirty="0"/>
              <a:t> de </a:t>
            </a:r>
            <a:r>
              <a:rPr lang="en-US" sz="2400" dirty="0" err="1"/>
              <a:t>preferencia</a:t>
            </a:r>
            <a:r>
              <a:rPr lang="en-US" sz="2400" dirty="0"/>
              <a:t>, </a:t>
            </a:r>
            <a:r>
              <a:rPr lang="en-US" sz="2400" dirty="0" err="1"/>
              <a:t>comprando</a:t>
            </a:r>
            <a:r>
              <a:rPr lang="en-US" sz="2400" dirty="0"/>
              <a:t> los </a:t>
            </a:r>
            <a:r>
              <a:rPr lang="en-US" sz="2400" dirty="0" err="1"/>
              <a:t>unos</a:t>
            </a:r>
            <a:r>
              <a:rPr lang="en-US" sz="2400" dirty="0"/>
              <a:t> de los </a:t>
            </a:r>
            <a:r>
              <a:rPr lang="en-US" sz="2400" dirty="0" err="1"/>
              <a:t>otros</a:t>
            </a:r>
            <a:r>
              <a:rPr lang="en-US" sz="2400" dirty="0"/>
              <a:t>, </a:t>
            </a:r>
            <a:r>
              <a:rPr lang="en-US" sz="2400" dirty="0" err="1"/>
              <a:t>ayudándose</a:t>
            </a:r>
            <a:r>
              <a:rPr lang="en-US" sz="2400" dirty="0"/>
              <a:t> </a:t>
            </a:r>
            <a:r>
              <a:rPr lang="en-US" sz="2400" dirty="0" err="1"/>
              <a:t>mutuamente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los </a:t>
            </a:r>
            <a:r>
              <a:rPr lang="en-US" sz="2400" dirty="0" err="1"/>
              <a:t>negocios</a:t>
            </a:r>
            <a:r>
              <a:rPr lang="en-US" sz="2400" dirty="0"/>
              <a:t>; y tanto </a:t>
            </a:r>
            <a:r>
              <a:rPr lang="en-US" sz="2400" dirty="0" err="1"/>
              <a:t>más</a:t>
            </a:r>
            <a:r>
              <a:rPr lang="en-US" sz="2400" dirty="0"/>
              <a:t>, </a:t>
            </a:r>
            <a:r>
              <a:rPr lang="en-US" sz="2400" dirty="0" err="1"/>
              <a:t>cuanto</a:t>
            </a:r>
            <a:r>
              <a:rPr lang="en-US" sz="2400" dirty="0"/>
              <a:t> que el </a:t>
            </a:r>
            <a:r>
              <a:rPr lang="en-US" sz="2400" dirty="0" err="1"/>
              <a:t>mundo</a:t>
            </a:r>
            <a:r>
              <a:rPr lang="en-US" sz="2400" dirty="0"/>
              <a:t> </a:t>
            </a:r>
            <a:r>
              <a:rPr lang="en-US" sz="2400" dirty="0" err="1"/>
              <a:t>amará</a:t>
            </a:r>
            <a:r>
              <a:rPr lang="en-US" sz="2400" dirty="0"/>
              <a:t> a los </a:t>
            </a:r>
            <a:r>
              <a:rPr lang="en-US" sz="2400" dirty="0" err="1"/>
              <a:t>suyos</a:t>
            </a:r>
            <a:r>
              <a:rPr lang="en-US" sz="2400" dirty="0"/>
              <a:t>, y a </a:t>
            </a:r>
            <a:r>
              <a:rPr lang="en-US" sz="2400" dirty="0" err="1"/>
              <a:t>ellos</a:t>
            </a:r>
            <a:r>
              <a:rPr lang="en-US" sz="2400" dirty="0"/>
              <a:t> </a:t>
            </a:r>
            <a:r>
              <a:rPr lang="en-US" sz="2400" dirty="0" err="1"/>
              <a:t>únicamente</a:t>
            </a:r>
            <a:r>
              <a:rPr lang="en-US" sz="2400" dirty="0"/>
              <a:t>.</a:t>
            </a:r>
          </a:p>
          <a:p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9E64E-371B-104A-AE04-6169B279AB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761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7B5C-457C-F945-B480-C222837B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838199"/>
            <a:ext cx="9123887" cy="842433"/>
          </a:xfrm>
        </p:spPr>
        <p:txBody>
          <a:bodyPr/>
          <a:lstStyle/>
          <a:p>
            <a:r>
              <a:rPr lang="es-ES_tradnl" dirty="0"/>
              <a:t>     2. Hacer el bien…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E113A-52AF-A74C-AAC3-6C611C47E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20" y="2603500"/>
            <a:ext cx="11765280" cy="3416301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/>
              <a:t>  </a:t>
            </a:r>
            <a:r>
              <a:rPr lang="en-US" sz="2800" dirty="0" err="1"/>
              <a:t>Practicando</a:t>
            </a:r>
            <a:r>
              <a:rPr lang="en-US" sz="2800" dirty="0"/>
              <a:t> </a:t>
            </a:r>
            <a:r>
              <a:rPr lang="en-US" sz="2800" dirty="0" err="1"/>
              <a:t>toda</a:t>
            </a:r>
            <a:r>
              <a:rPr lang="en-US" sz="2800" dirty="0"/>
              <a:t> la diligencia y </a:t>
            </a:r>
            <a:r>
              <a:rPr lang="en-US" sz="2800" dirty="0" err="1"/>
              <a:t>frugalidad</a:t>
            </a:r>
            <a:r>
              <a:rPr lang="en-US" sz="2800" dirty="0"/>
              <a:t> </a:t>
            </a:r>
            <a:r>
              <a:rPr lang="en-US" sz="2800" dirty="0" err="1"/>
              <a:t>posibles</a:t>
            </a:r>
            <a:r>
              <a:rPr lang="en-US" sz="2800" dirty="0"/>
              <a:t>, a fin de que el </a:t>
            </a:r>
            <a:r>
              <a:rPr lang="en-US" sz="2800" dirty="0" err="1"/>
              <a:t>evangelio</a:t>
            </a:r>
            <a:r>
              <a:rPr lang="en-US" sz="2800" dirty="0"/>
              <a:t> no sea </a:t>
            </a:r>
            <a:r>
              <a:rPr lang="en-US" sz="2800" dirty="0" err="1"/>
              <a:t>vituperado</a:t>
            </a:r>
            <a:r>
              <a:rPr lang="en-US" sz="2800" dirty="0"/>
              <a:t>;</a:t>
            </a:r>
          </a:p>
          <a:p>
            <a:pPr fontAlgn="base"/>
            <a:r>
              <a:rPr lang="en-US" sz="2800" dirty="0"/>
              <a:t>         </a:t>
            </a:r>
            <a:r>
              <a:rPr lang="en-US" sz="2800" dirty="0" err="1"/>
              <a:t>Corriendo</a:t>
            </a:r>
            <a:r>
              <a:rPr lang="en-US" sz="2800" dirty="0"/>
              <a:t> con </a:t>
            </a:r>
            <a:r>
              <a:rPr lang="en-US" sz="2800" dirty="0" err="1"/>
              <a:t>paciencia</a:t>
            </a:r>
            <a:r>
              <a:rPr lang="en-US" sz="2800" dirty="0"/>
              <a:t> la </a:t>
            </a:r>
            <a:r>
              <a:rPr lang="en-US" sz="2800" dirty="0" err="1"/>
              <a:t>carrera</a:t>
            </a:r>
            <a:r>
              <a:rPr lang="en-US" sz="2800" dirty="0"/>
              <a:t> que les es </a:t>
            </a:r>
            <a:r>
              <a:rPr lang="en-US" sz="2800" dirty="0" err="1"/>
              <a:t>propuesta</a:t>
            </a:r>
            <a:r>
              <a:rPr lang="en-US" sz="2800" dirty="0"/>
              <a:t>, </a:t>
            </a:r>
            <a:r>
              <a:rPr lang="en-US" sz="2800" dirty="0" err="1"/>
              <a:t>negándose</a:t>
            </a:r>
            <a:r>
              <a:rPr lang="en-US" sz="2800" dirty="0"/>
              <a:t> a </a:t>
            </a:r>
            <a:r>
              <a:rPr lang="en-US" sz="2800" dirty="0" err="1"/>
              <a:t>sí</a:t>
            </a:r>
            <a:r>
              <a:rPr lang="en-US" sz="2800" dirty="0"/>
              <a:t> </a:t>
            </a:r>
            <a:r>
              <a:rPr lang="en-US" sz="2800" dirty="0" err="1"/>
              <a:t>mismos</a:t>
            </a:r>
            <a:r>
              <a:rPr lang="en-US" sz="2800" dirty="0"/>
              <a:t>, y </a:t>
            </a:r>
            <a:r>
              <a:rPr lang="en-US" sz="2800" dirty="0" err="1"/>
              <a:t>tomando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cruz</a:t>
            </a:r>
            <a:r>
              <a:rPr lang="en-US" sz="2800" dirty="0"/>
              <a:t> </a:t>
            </a:r>
            <a:r>
              <a:rPr lang="en-US" sz="2800" dirty="0" err="1"/>
              <a:t>diariamente</a:t>
            </a:r>
            <a:r>
              <a:rPr lang="en-US" sz="2800" dirty="0"/>
              <a:t>; </a:t>
            </a:r>
            <a:r>
              <a:rPr lang="en-US" sz="2800" dirty="0" err="1"/>
              <a:t>sometiéndose</a:t>
            </a:r>
            <a:r>
              <a:rPr lang="en-US" sz="2800" dirty="0"/>
              <a:t> a </a:t>
            </a:r>
            <a:r>
              <a:rPr lang="en-US" sz="2800" dirty="0" err="1"/>
              <a:t>sufrir</a:t>
            </a:r>
            <a:r>
              <a:rPr lang="en-US" sz="2800" dirty="0"/>
              <a:t> el </a:t>
            </a:r>
            <a:r>
              <a:rPr lang="en-US" sz="2800" dirty="0" err="1"/>
              <a:t>vituperio</a:t>
            </a:r>
            <a:r>
              <a:rPr lang="en-US" sz="2800" dirty="0"/>
              <a:t> de Cristo, y a ser </a:t>
            </a:r>
            <a:r>
              <a:rPr lang="en-US" sz="2800" dirty="0" err="1"/>
              <a:t>como</a:t>
            </a:r>
            <a:r>
              <a:rPr lang="en-US" sz="2800" dirty="0"/>
              <a:t> la </a:t>
            </a:r>
            <a:r>
              <a:rPr lang="en-US" sz="2800" dirty="0" err="1"/>
              <a:t>hez</a:t>
            </a:r>
            <a:r>
              <a:rPr lang="en-US" sz="2800" dirty="0"/>
              <a:t> y el </a:t>
            </a:r>
            <a:r>
              <a:rPr lang="en-US" sz="2800" dirty="0" err="1"/>
              <a:t>desecho</a:t>
            </a:r>
            <a:r>
              <a:rPr lang="en-US" sz="2800" dirty="0"/>
              <a:t> del </a:t>
            </a:r>
            <a:r>
              <a:rPr lang="en-US" sz="2800" dirty="0" err="1"/>
              <a:t>mundo</a:t>
            </a:r>
            <a:r>
              <a:rPr lang="en-US" sz="2800" dirty="0"/>
              <a:t>; sin </a:t>
            </a:r>
            <a:r>
              <a:rPr lang="en-US" sz="2800" dirty="0" err="1"/>
              <a:t>extrañarse</a:t>
            </a:r>
            <a:r>
              <a:rPr lang="en-US" sz="2800" dirty="0"/>
              <a:t> que los hombres </a:t>
            </a:r>
            <a:r>
              <a:rPr lang="en-US" sz="2800" dirty="0" err="1"/>
              <a:t>digan</a:t>
            </a:r>
            <a:r>
              <a:rPr lang="en-US" sz="2800" dirty="0"/>
              <a:t> de </a:t>
            </a:r>
            <a:r>
              <a:rPr lang="en-US" sz="2800" dirty="0" err="1"/>
              <a:t>ellos</a:t>
            </a:r>
            <a:r>
              <a:rPr lang="en-US" sz="2800" dirty="0"/>
              <a:t> </a:t>
            </a:r>
            <a:r>
              <a:rPr lang="en-US" sz="2800" dirty="0" err="1"/>
              <a:t>todo</a:t>
            </a:r>
            <a:r>
              <a:rPr lang="en-US" sz="2800" dirty="0"/>
              <a:t> mal por causa del </a:t>
            </a:r>
            <a:r>
              <a:rPr lang="en-US" sz="2800" dirty="0" err="1"/>
              <a:t>Señor</a:t>
            </a:r>
            <a:r>
              <a:rPr lang="en-US" sz="2800" dirty="0"/>
              <a:t>, </a:t>
            </a:r>
            <a:r>
              <a:rPr lang="en-US" sz="2800" dirty="0" err="1"/>
              <a:t>mintiendo</a:t>
            </a:r>
            <a:r>
              <a:rPr lang="en-US" sz="2800" dirty="0"/>
              <a:t>.</a:t>
            </a:r>
          </a:p>
          <a:p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99A3E-87E9-2047-8121-51AA091E21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5277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5559-35A2-B94F-A6C5-AD8BC459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?Como podemos practicar la segunda regla de hacer el bien en nuestro contexto hoy en </a:t>
            </a:r>
            <a:r>
              <a:rPr lang="es-ES_tradnl" dirty="0" err="1"/>
              <a:t>dia</a:t>
            </a:r>
            <a:r>
              <a:rPr lang="es-ES_tradnl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137AB-BE32-B94D-8A74-16EEEC4182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1E88F-B043-854E-BD6D-2D950B66F5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061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F6FB-BFA5-EE4A-9DB0-F8FFF3A5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610326" cy="706964"/>
          </a:xfrm>
        </p:spPr>
        <p:txBody>
          <a:bodyPr/>
          <a:lstStyle/>
          <a:p>
            <a:r>
              <a:rPr lang="es-ES_tradnl" dirty="0"/>
              <a:t>3. Mantener la relación de amor con Dios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D547F-17B2-8441-9862-CF84299B9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2987040"/>
            <a:ext cx="11460480" cy="3032761"/>
          </a:xfrm>
        </p:spPr>
        <p:txBody>
          <a:bodyPr>
            <a:normAutofit/>
          </a:bodyPr>
          <a:lstStyle/>
          <a:p>
            <a:r>
              <a:rPr lang="en-US" sz="3200" dirty="0" err="1"/>
              <a:t>Asistiendo</a:t>
            </a:r>
            <a:r>
              <a:rPr lang="en-US" sz="3200" dirty="0"/>
              <a:t> a </a:t>
            </a:r>
            <a:r>
              <a:rPr lang="en-US" sz="3200" dirty="0" err="1"/>
              <a:t>todas</a:t>
            </a:r>
            <a:r>
              <a:rPr lang="en-US" sz="3200" dirty="0"/>
              <a:t> las </a:t>
            </a:r>
            <a:r>
              <a:rPr lang="en-US" sz="3200" dirty="0" err="1"/>
              <a:t>ordenanzas</a:t>
            </a:r>
            <a:r>
              <a:rPr lang="en-US" sz="3200" dirty="0"/>
              <a:t> de Dios</a:t>
            </a:r>
            <a:endParaRPr lang="es-ES_tradnl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F76E5-D4CE-6048-A1D4-9B20C86052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25614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77F8-C14E-DA40-84D8-68FF4759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               Las ordenanzas de Dios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8CDA-32C8-D04B-B874-2E20F825B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11037046" cy="3416301"/>
          </a:xfrm>
        </p:spPr>
        <p:txBody>
          <a:bodyPr>
            <a:noAutofit/>
          </a:bodyPr>
          <a:lstStyle/>
          <a:p>
            <a:pPr fontAlgn="base"/>
            <a:r>
              <a:rPr lang="en-US" sz="2800" dirty="0"/>
              <a:t>–         El </a:t>
            </a:r>
            <a:r>
              <a:rPr lang="en-US" sz="2800" dirty="0" err="1"/>
              <a:t>culto</a:t>
            </a:r>
            <a:r>
              <a:rPr lang="en-US" sz="2800" dirty="0"/>
              <a:t> </a:t>
            </a:r>
            <a:r>
              <a:rPr lang="en-US" sz="2800" dirty="0" err="1"/>
              <a:t>público</a:t>
            </a:r>
            <a:r>
              <a:rPr lang="en-US" sz="2800" dirty="0"/>
              <a:t> de Dios;</a:t>
            </a:r>
          </a:p>
          <a:p>
            <a:pPr fontAlgn="base"/>
            <a:r>
              <a:rPr lang="en-US" sz="2800" dirty="0"/>
              <a:t>–         El </a:t>
            </a:r>
            <a:r>
              <a:rPr lang="en-US" sz="2800" dirty="0" err="1"/>
              <a:t>ministerio</a:t>
            </a:r>
            <a:r>
              <a:rPr lang="en-US" sz="2800" dirty="0"/>
              <a:t> de la Palabra, </a:t>
            </a:r>
            <a:r>
              <a:rPr lang="en-US" sz="2800" dirty="0" err="1"/>
              <a:t>ya</a:t>
            </a:r>
            <a:r>
              <a:rPr lang="en-US" sz="2800" dirty="0"/>
              <a:t> </a:t>
            </a:r>
            <a:r>
              <a:rPr lang="en-US" sz="2800" dirty="0" err="1"/>
              <a:t>leída</a:t>
            </a:r>
            <a:r>
              <a:rPr lang="en-US" sz="2800" dirty="0"/>
              <a:t> o </a:t>
            </a:r>
            <a:r>
              <a:rPr lang="en-US" sz="2800" dirty="0" err="1"/>
              <a:t>explicada</a:t>
            </a:r>
            <a:r>
              <a:rPr lang="en-US" sz="2800" dirty="0"/>
              <a:t>;</a:t>
            </a:r>
          </a:p>
          <a:p>
            <a:pPr fontAlgn="base"/>
            <a:r>
              <a:rPr lang="en-US" sz="2800" dirty="0"/>
              <a:t>–         La Cena del </a:t>
            </a:r>
            <a:r>
              <a:rPr lang="en-US" sz="2800" dirty="0" err="1"/>
              <a:t>Señor</a:t>
            </a:r>
            <a:r>
              <a:rPr lang="en-US" sz="2800" dirty="0"/>
              <a:t>;</a:t>
            </a:r>
          </a:p>
          <a:p>
            <a:pPr fontAlgn="base"/>
            <a:r>
              <a:rPr lang="en-US" sz="2800" dirty="0"/>
              <a:t>–         La </a:t>
            </a:r>
            <a:r>
              <a:rPr lang="en-US" sz="2800" dirty="0" err="1"/>
              <a:t>oración</a:t>
            </a:r>
            <a:r>
              <a:rPr lang="en-US" sz="2800" dirty="0"/>
              <a:t> </a:t>
            </a:r>
            <a:r>
              <a:rPr lang="en-US" sz="2800" dirty="0" err="1"/>
              <a:t>privada</a:t>
            </a:r>
            <a:r>
              <a:rPr lang="en-US" sz="2800" dirty="0"/>
              <a:t> y de </a:t>
            </a:r>
            <a:r>
              <a:rPr lang="en-US" sz="2800" dirty="0" err="1"/>
              <a:t>familia</a:t>
            </a:r>
            <a:r>
              <a:rPr lang="en-US" sz="2800" dirty="0"/>
              <a:t>;</a:t>
            </a:r>
          </a:p>
          <a:p>
            <a:pPr fontAlgn="base"/>
            <a:r>
              <a:rPr lang="en-US" sz="2800" dirty="0"/>
              <a:t>–         El </a:t>
            </a:r>
            <a:r>
              <a:rPr lang="en-US" sz="2800" dirty="0" err="1"/>
              <a:t>escudriñamiento</a:t>
            </a:r>
            <a:r>
              <a:rPr lang="en-US" sz="2800" dirty="0"/>
              <a:t> de las </a:t>
            </a:r>
            <a:r>
              <a:rPr lang="en-US" sz="2800" dirty="0" err="1"/>
              <a:t>Escrituras</a:t>
            </a:r>
            <a:r>
              <a:rPr lang="en-US" sz="2800" dirty="0"/>
              <a:t>;</a:t>
            </a:r>
          </a:p>
          <a:p>
            <a:pPr fontAlgn="base"/>
            <a:r>
              <a:rPr lang="en-US" sz="2800" dirty="0"/>
              <a:t>–         El </a:t>
            </a:r>
            <a:r>
              <a:rPr lang="en-US" sz="2800" dirty="0" err="1"/>
              <a:t>ayuno</a:t>
            </a:r>
            <a:r>
              <a:rPr lang="en-US" sz="2800" dirty="0"/>
              <a:t> o </a:t>
            </a:r>
            <a:r>
              <a:rPr lang="en-US" sz="2800" dirty="0" err="1"/>
              <a:t>abstinencia</a:t>
            </a:r>
            <a:r>
              <a:rPr lang="en-US" sz="2800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A153D-AFB0-344F-88A9-A482D61724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046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52A8-7A00-4447-B147-C6D47814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?Como podemos mantener una relación de amor con Dios hoy?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1462D-B25F-194C-BEB7-83FACDBAFE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9DDC7-2A11-C742-84A5-D206EC4B6A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715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31C2-5F91-5543-AED2-67FCCAAD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Video sobre las tres reglas: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BEF1D-553D-0D45-8BF0-BA397E99B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9878917" cy="3416301"/>
          </a:xfrm>
        </p:spPr>
        <p:txBody>
          <a:bodyPr/>
          <a:lstStyle/>
          <a:p>
            <a:r>
              <a:rPr lang="es-ES" dirty="0">
                <a:hlinkClick r:id="rId2"/>
              </a:rPr>
              <a:t>https://www.umc.org/es/content/wesleys-take-the-web-three-general-rules</a:t>
            </a:r>
            <a:r>
              <a:rPr lang="en-US" dirty="0"/>
              <a:t> </a:t>
            </a:r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399FA-6560-164C-AC38-FD4FC744F6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26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63D0-99ED-BC49-B5C1-ACAAB953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?Como podemos llevar a la practica estas tres reglas?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A6AED-7B57-B345-93E6-9D87704149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39A72-47E2-6246-B989-99B66BFBAC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416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C3F6-BA90-D54C-9BFE-C1A646C1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Juan Wesley (1703-1791)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F225B8-13E1-A649-9208-F8F87DF4C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261" y="1690687"/>
            <a:ext cx="4530345" cy="45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23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3C51-F3F8-AC42-86A2-84C6561C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Bibliografia</a:t>
            </a:r>
            <a:r>
              <a:rPr lang="es-ES_tradnl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72D1-0CEA-8342-ABBE-E50E977C62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/>
              <a:t>El Libro de Disciplina de la Iglesia Metodista Unida, 2016.</a:t>
            </a:r>
          </a:p>
          <a:p>
            <a:r>
              <a:rPr lang="es-ES_tradnl" dirty="0" err="1"/>
              <a:t>Rueben</a:t>
            </a:r>
            <a:r>
              <a:rPr lang="es-ES_tradnl" dirty="0"/>
              <a:t> Job, Tres Reglas Sencillas: una conducta de vida </a:t>
            </a:r>
            <a:r>
              <a:rPr lang="es-ES_tradnl" dirty="0" err="1"/>
              <a:t>wesleyana</a:t>
            </a:r>
            <a:r>
              <a:rPr lang="es-ES_tradnl" dirty="0"/>
              <a:t>, </a:t>
            </a:r>
            <a:r>
              <a:rPr lang="es-ES_tradnl" dirty="0" err="1"/>
              <a:t>Abingdon</a:t>
            </a:r>
            <a:r>
              <a:rPr lang="es-ES_tradnl" dirty="0"/>
              <a:t>, 2008.</a:t>
            </a:r>
          </a:p>
          <a:p>
            <a:r>
              <a:rPr lang="es-ES_tradnl" dirty="0"/>
              <a:t>Philip </a:t>
            </a:r>
            <a:r>
              <a:rPr lang="es-ES_tradnl" dirty="0" err="1"/>
              <a:t>Wingeier</a:t>
            </a:r>
            <a:r>
              <a:rPr lang="es-ES_tradnl" dirty="0"/>
              <a:t>-Rayo, La Biblia a través de los ojos de Juan Wesley, </a:t>
            </a:r>
            <a:r>
              <a:rPr lang="es-ES_tradnl" dirty="0" err="1"/>
              <a:t>Upper</a:t>
            </a:r>
            <a:r>
              <a:rPr lang="es-ES_tradnl" dirty="0"/>
              <a:t> </a:t>
            </a:r>
            <a:r>
              <a:rPr lang="es-ES_tradnl" dirty="0" err="1"/>
              <a:t>Room</a:t>
            </a:r>
            <a:r>
              <a:rPr lang="es-ES_tradnl"/>
              <a:t>, 2019.</a:t>
            </a:r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75C63-C08E-824A-8D27-4CE93CB806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5428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45F5F-4723-4B45-822E-79E16CF12D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/>
              <a:t>El fin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AD31E-2A19-EC46-B54E-98D809008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121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F4F0-D9E6-3149-9C0D-5A9D4B25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711926" cy="706964"/>
          </a:xfrm>
        </p:spPr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comienzos</a:t>
            </a:r>
            <a:r>
              <a:rPr lang="en-US" dirty="0"/>
              <a:t> del </a:t>
            </a:r>
            <a:r>
              <a:rPr lang="en-US" dirty="0" err="1"/>
              <a:t>movimiento</a:t>
            </a:r>
            <a:r>
              <a:rPr lang="en-US" dirty="0"/>
              <a:t> </a:t>
            </a:r>
            <a:r>
              <a:rPr lang="en-US" dirty="0" err="1"/>
              <a:t>Metodista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C783-112D-CC40-A46D-9F37E0DBF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08726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1724 Juan Wesley se </a:t>
            </a:r>
            <a:r>
              <a:rPr lang="en-US" sz="2400" dirty="0" err="1"/>
              <a:t>gradua</a:t>
            </a:r>
            <a:r>
              <a:rPr lang="en-US" sz="2400" dirty="0"/>
              <a:t> de Christ Church</a:t>
            </a:r>
          </a:p>
          <a:p>
            <a:r>
              <a:rPr lang="en-US" sz="2400" dirty="0"/>
              <a:t>1729 </a:t>
            </a:r>
            <a:r>
              <a:rPr lang="en-US" sz="2400" dirty="0" err="1"/>
              <a:t>comienza</a:t>
            </a:r>
            <a:r>
              <a:rPr lang="en-US" sz="2400" dirty="0"/>
              <a:t> Club Santo</a:t>
            </a:r>
          </a:p>
          <a:p>
            <a:r>
              <a:rPr lang="en-US" sz="2400" dirty="0"/>
              <a:t>1735 Carlos y Juan van a Georgia</a:t>
            </a:r>
          </a:p>
          <a:p>
            <a:r>
              <a:rPr lang="en-US" sz="2400" dirty="0"/>
              <a:t>1737 </a:t>
            </a:r>
            <a:r>
              <a:rPr lang="en-US" sz="2400" dirty="0" err="1"/>
              <a:t>Regresa</a:t>
            </a:r>
            <a:r>
              <a:rPr lang="en-US" sz="2400" dirty="0"/>
              <a:t> de Georgia</a:t>
            </a:r>
          </a:p>
          <a:p>
            <a:r>
              <a:rPr lang="en-US" sz="2400" dirty="0"/>
              <a:t>1738 </a:t>
            </a:r>
            <a:r>
              <a:rPr lang="en-US" sz="2400" dirty="0" err="1"/>
              <a:t>experiencia</a:t>
            </a:r>
            <a:r>
              <a:rPr lang="en-US" sz="2400" dirty="0"/>
              <a:t> de </a:t>
            </a:r>
            <a:r>
              <a:rPr lang="en-US" sz="2400" dirty="0" err="1"/>
              <a:t>Aldersgate</a:t>
            </a:r>
            <a:endParaRPr lang="en-US" sz="2400" dirty="0"/>
          </a:p>
          <a:p>
            <a:r>
              <a:rPr lang="en-US" sz="2400" dirty="0"/>
              <a:t>1739 Wesley </a:t>
            </a:r>
            <a:r>
              <a:rPr lang="en-US" sz="2400" dirty="0" err="1"/>
              <a:t>comienza</a:t>
            </a:r>
            <a:r>
              <a:rPr lang="en-US" sz="2400" dirty="0"/>
              <a:t> la Sociedad </a:t>
            </a:r>
            <a:r>
              <a:rPr lang="en-US" sz="2400" dirty="0" err="1"/>
              <a:t>Unida</a:t>
            </a:r>
            <a:r>
              <a:rPr lang="en-US" sz="2400" dirty="0"/>
              <a:t> con los </a:t>
            </a:r>
            <a:r>
              <a:rPr lang="en-US" sz="2400" dirty="0" err="1"/>
              <a:t>Moravos</a:t>
            </a:r>
            <a:endParaRPr lang="en-US" sz="2400" dirty="0"/>
          </a:p>
          <a:p>
            <a:r>
              <a:rPr lang="en-US" sz="2400" dirty="0"/>
              <a:t>1739 </a:t>
            </a:r>
            <a:r>
              <a:rPr lang="en-US" sz="2400" dirty="0" err="1"/>
              <a:t>Reompe</a:t>
            </a:r>
            <a:r>
              <a:rPr lang="en-US" sz="2400" dirty="0"/>
              <a:t> con los </a:t>
            </a:r>
            <a:r>
              <a:rPr lang="en-US" sz="2400" dirty="0" err="1"/>
              <a:t>Moravos</a:t>
            </a:r>
            <a:r>
              <a:rPr lang="en-US" sz="2400" dirty="0"/>
              <a:t> para </a:t>
            </a:r>
            <a:r>
              <a:rPr lang="en-US" sz="2400" dirty="0" err="1"/>
              <a:t>comenzar</a:t>
            </a:r>
            <a:r>
              <a:rPr lang="en-US" sz="2400" dirty="0"/>
              <a:t> La </a:t>
            </a:r>
            <a:r>
              <a:rPr lang="en-US" sz="2400" dirty="0" err="1"/>
              <a:t>Fundicion</a:t>
            </a:r>
            <a:r>
              <a:rPr lang="en-US" sz="2400" dirty="0"/>
              <a:t> de Cristo</a:t>
            </a:r>
          </a:p>
          <a:p>
            <a:r>
              <a:rPr lang="en-US" sz="2400" dirty="0"/>
              <a:t>1743 Wesley introduce las </a:t>
            </a:r>
            <a:r>
              <a:rPr lang="en-US" sz="2400" dirty="0" err="1"/>
              <a:t>Reglas</a:t>
            </a:r>
            <a:r>
              <a:rPr lang="en-US" sz="2400" dirty="0"/>
              <a:t> </a:t>
            </a:r>
            <a:r>
              <a:rPr lang="en-US" sz="2400" dirty="0" err="1"/>
              <a:t>Generales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3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D2905-EF74-3249-B552-3853160A7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65" y="704600"/>
            <a:ext cx="7017026" cy="530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7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5E4769-2652-D24F-A948-45F9C69E7ABB}"/>
              </a:ext>
            </a:extLst>
          </p:cNvPr>
          <p:cNvSpPr/>
          <p:nvPr/>
        </p:nvSpPr>
        <p:spPr>
          <a:xfrm>
            <a:off x="2621280" y="1597152"/>
            <a:ext cx="8119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 pequeños grupos:</a:t>
            </a:r>
          </a:p>
          <a:p>
            <a:endParaRPr lang="es-E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 Sociedades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 Bandas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 Clases</a:t>
            </a:r>
          </a:p>
        </p:txBody>
      </p:sp>
    </p:spTree>
    <p:extLst>
      <p:ext uri="{BB962C8B-B14F-4D97-AF65-F5344CB8AC3E}">
        <p14:creationId xmlns:p14="http://schemas.microsoft.com/office/powerpoint/2010/main" val="103678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685D-647C-4748-AF6B-F1899331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642551"/>
            <a:ext cx="11145795" cy="1038081"/>
          </a:xfrm>
        </p:spPr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Santidad</a:t>
            </a:r>
            <a:r>
              <a:rPr lang="en-US" dirty="0"/>
              <a:t> personal y la </a:t>
            </a:r>
            <a:r>
              <a:rPr lang="en-US" dirty="0" err="1"/>
              <a:t>santidad</a:t>
            </a:r>
            <a:r>
              <a:rPr lang="en-US" dirty="0"/>
              <a:t> social </a:t>
            </a:r>
            <a:r>
              <a:rPr lang="en-US" dirty="0" err="1"/>
              <a:t>segun</a:t>
            </a:r>
            <a:r>
              <a:rPr lang="en-US" dirty="0"/>
              <a:t> el sermon “El </a:t>
            </a:r>
            <a:r>
              <a:rPr lang="en-US" dirty="0" err="1"/>
              <a:t>Casi</a:t>
            </a:r>
            <a:r>
              <a:rPr lang="en-US" dirty="0"/>
              <a:t> Cristiano”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A49FA-4944-0647-936F-1A9A057E1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&lt;&lt;La </a:t>
            </a:r>
            <a:r>
              <a:rPr lang="en-US" dirty="0" err="1"/>
              <a:t>segunda</a:t>
            </a:r>
            <a:r>
              <a:rPr lang="en-US" dirty="0"/>
              <a:t> </a:t>
            </a:r>
            <a:r>
              <a:rPr lang="en-US" dirty="0" err="1"/>
              <a:t>señal</a:t>
            </a:r>
            <a:r>
              <a:rPr lang="en-US" dirty="0"/>
              <a:t> del </a:t>
            </a:r>
            <a:r>
              <a:rPr lang="en-US" dirty="0" err="1"/>
              <a:t>verdadero</a:t>
            </a:r>
            <a:r>
              <a:rPr lang="en-US" dirty="0"/>
              <a:t> </a:t>
            </a:r>
            <a:r>
              <a:rPr lang="en-US" dirty="0" err="1"/>
              <a:t>cristiano</a:t>
            </a:r>
            <a:r>
              <a:rPr lang="en-US" dirty="0"/>
              <a:t> es el </a:t>
            </a:r>
            <a:r>
              <a:rPr lang="en-US" dirty="0" err="1"/>
              <a:t>amor</a:t>
            </a:r>
            <a:r>
              <a:rPr lang="en-US" dirty="0"/>
              <a:t> al </a:t>
            </a:r>
            <a:r>
              <a:rPr lang="en-US" dirty="0" err="1"/>
              <a:t>prójimo</a:t>
            </a:r>
            <a:r>
              <a:rPr lang="en-US" dirty="0"/>
              <a:t>.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asi</a:t>
            </a:r>
            <a:r>
              <a:rPr lang="en-US" dirty="0"/>
              <a:t>́ lo dice el </a:t>
            </a:r>
            <a:r>
              <a:rPr lang="en-US" dirty="0" err="1"/>
              <a:t>Señor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siguientes</a:t>
            </a:r>
            <a:r>
              <a:rPr lang="en-US" dirty="0"/>
              <a:t> palabras: </a:t>
            </a:r>
            <a:r>
              <a:rPr lang="en-US" i="1" dirty="0"/>
              <a:t>«</a:t>
            </a:r>
            <a:r>
              <a:rPr lang="en-US" i="1" dirty="0" err="1"/>
              <a:t>Amarás</a:t>
            </a:r>
            <a:r>
              <a:rPr lang="en-US" i="1" dirty="0"/>
              <a:t> a </a:t>
            </a:r>
            <a:r>
              <a:rPr lang="en-US" i="1" dirty="0" err="1"/>
              <a:t>tu</a:t>
            </a:r>
            <a:r>
              <a:rPr lang="en-US" i="1" dirty="0"/>
              <a:t> </a:t>
            </a:r>
            <a:r>
              <a:rPr lang="en-US" i="1" dirty="0" err="1"/>
              <a:t>prójimo</a:t>
            </a:r>
            <a:r>
              <a:rPr lang="en-US" i="1" dirty="0"/>
              <a:t> </a:t>
            </a:r>
            <a:r>
              <a:rPr lang="en-US" i="1" dirty="0" err="1"/>
              <a:t>como</a:t>
            </a:r>
            <a:r>
              <a:rPr lang="en-US" i="1" dirty="0"/>
              <a:t> a </a:t>
            </a:r>
            <a:r>
              <a:rPr lang="en-US" i="1" dirty="0" err="1"/>
              <a:t>ti</a:t>
            </a:r>
            <a:r>
              <a:rPr lang="en-US" i="1" dirty="0"/>
              <a:t> </a:t>
            </a:r>
            <a:r>
              <a:rPr lang="en-US" i="1" dirty="0" err="1"/>
              <a:t>mismo</a:t>
            </a:r>
            <a:r>
              <a:rPr lang="en-US" i="1" dirty="0"/>
              <a:t>»</a:t>
            </a:r>
            <a:r>
              <a:rPr lang="en-US" dirty="0"/>
              <a:t>. Si </a:t>
            </a:r>
            <a:r>
              <a:rPr lang="en-US" dirty="0" err="1"/>
              <a:t>alguien</a:t>
            </a:r>
            <a:r>
              <a:rPr lang="en-US" dirty="0"/>
              <a:t> </a:t>
            </a:r>
            <a:r>
              <a:rPr lang="en-US" dirty="0" err="1"/>
              <a:t>pregunta</a:t>
            </a:r>
            <a:r>
              <a:rPr lang="en-US" dirty="0"/>
              <a:t>, </a:t>
            </a:r>
            <a:r>
              <a:rPr lang="en-US" i="1" dirty="0"/>
              <a:t>«¿</a:t>
            </a:r>
            <a:r>
              <a:rPr lang="en-US" i="1" dirty="0" err="1"/>
              <a:t>quién</a:t>
            </a:r>
            <a:r>
              <a:rPr lang="en-US" i="1" dirty="0"/>
              <a:t> es mi </a:t>
            </a:r>
            <a:r>
              <a:rPr lang="en-US" i="1" dirty="0" err="1"/>
              <a:t>prójimo</a:t>
            </a:r>
            <a:r>
              <a:rPr lang="en-US" i="1" dirty="0"/>
              <a:t>?»</a:t>
            </a:r>
            <a:r>
              <a:rPr lang="en-US" dirty="0"/>
              <a:t>, le </a:t>
            </a:r>
            <a:r>
              <a:rPr lang="en-US" dirty="0" err="1"/>
              <a:t>respondemos</a:t>
            </a:r>
            <a:r>
              <a:rPr lang="en-US" dirty="0"/>
              <a:t>: «Toda persona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mundo</a:t>
            </a:r>
            <a:r>
              <a:rPr lang="en-US" dirty="0"/>
              <a:t>;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hijo</a:t>
            </a:r>
            <a:r>
              <a:rPr lang="en-US" dirty="0"/>
              <a:t> del </a:t>
            </a:r>
            <a:r>
              <a:rPr lang="en-US" i="1" dirty="0"/>
              <a:t>Padre de los </a:t>
            </a:r>
            <a:r>
              <a:rPr lang="en-US" i="1" dirty="0" err="1"/>
              <a:t>espíritus</a:t>
            </a:r>
            <a:r>
              <a:rPr lang="en-US" i="1" dirty="0"/>
              <a:t> </a:t>
            </a:r>
            <a:r>
              <a:rPr lang="en-US" dirty="0"/>
              <a:t>y de </a:t>
            </a:r>
            <a:r>
              <a:rPr lang="en-US" dirty="0" err="1"/>
              <a:t>toda</a:t>
            </a:r>
            <a:r>
              <a:rPr lang="en-US" dirty="0"/>
              <a:t> carne. No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modo </a:t>
            </a:r>
            <a:r>
              <a:rPr lang="en-US" dirty="0" err="1"/>
              <a:t>alguno</a:t>
            </a:r>
            <a:r>
              <a:rPr lang="en-US" dirty="0"/>
              <a:t> </a:t>
            </a:r>
            <a:r>
              <a:rPr lang="en-US" dirty="0" err="1"/>
              <a:t>exceptuar</a:t>
            </a:r>
            <a:r>
              <a:rPr lang="en-US" dirty="0"/>
              <a:t> a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enemigos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a los </a:t>
            </a:r>
            <a:r>
              <a:rPr lang="en-US" dirty="0" err="1"/>
              <a:t>enemigos</a:t>
            </a:r>
            <a:r>
              <a:rPr lang="en-US" dirty="0"/>
              <a:t> de Dios y de sus </a:t>
            </a:r>
            <a:r>
              <a:rPr lang="en-US" dirty="0" err="1"/>
              <a:t>propias</a:t>
            </a:r>
            <a:r>
              <a:rPr lang="en-US" dirty="0"/>
              <a:t> almas.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cristiano</a:t>
            </a:r>
            <a:r>
              <a:rPr lang="en-US" dirty="0"/>
              <a:t> </a:t>
            </a:r>
            <a:r>
              <a:rPr lang="en-US" dirty="0" err="1"/>
              <a:t>ama</a:t>
            </a:r>
            <a:r>
              <a:rPr lang="en-US" dirty="0"/>
              <a:t> a los tales </a:t>
            </a:r>
            <a:r>
              <a:rPr lang="en-US" dirty="0" err="1"/>
              <a:t>como</a:t>
            </a:r>
            <a:r>
              <a:rPr lang="en-US" dirty="0"/>
              <a:t> a </a:t>
            </a:r>
            <a:r>
              <a:rPr lang="en-US" dirty="0" err="1"/>
              <a:t>si</a:t>
            </a:r>
            <a:r>
              <a:rPr lang="en-US" dirty="0"/>
              <a:t>́ </a:t>
            </a:r>
            <a:r>
              <a:rPr lang="en-US" dirty="0" err="1"/>
              <a:t>mismo</a:t>
            </a:r>
            <a:r>
              <a:rPr lang="en-US" dirty="0"/>
              <a:t>, </a:t>
            </a:r>
            <a:r>
              <a:rPr lang="en-US" i="1" dirty="0" err="1"/>
              <a:t>asi</a:t>
            </a:r>
            <a:r>
              <a:rPr lang="en-US" i="1" dirty="0"/>
              <a:t>́ </a:t>
            </a:r>
            <a:r>
              <a:rPr lang="en-US" i="1" dirty="0" err="1"/>
              <a:t>como</a:t>
            </a:r>
            <a:r>
              <a:rPr lang="en-US" i="1" dirty="0"/>
              <a:t> Cristo </a:t>
            </a:r>
            <a:r>
              <a:rPr lang="en-US" i="1" dirty="0" err="1"/>
              <a:t>nos</a:t>
            </a:r>
            <a:r>
              <a:rPr lang="en-US" i="1" dirty="0"/>
              <a:t> </a:t>
            </a:r>
            <a:r>
              <a:rPr lang="en-US" i="1" dirty="0" err="1"/>
              <a:t>amo</a:t>
            </a:r>
            <a:r>
              <a:rPr lang="en-US" i="1" dirty="0"/>
              <a:t>́&gt;&gt;.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2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8FA3-77A4-834F-809D-7921FCBC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regla</a:t>
            </a:r>
            <a:r>
              <a:rPr lang="en-US" dirty="0"/>
              <a:t>: No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Daño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681D3-5DF8-EB48-BF88-DA1A5E323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237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F5FB9-D6EC-8F46-8A9B-70227C28E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088" y="2092960"/>
            <a:ext cx="10503783" cy="451104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i="1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1409F-A43D-4B44-9BB9-1FD03FEE8BA9}"/>
              </a:ext>
            </a:extLst>
          </p:cNvPr>
          <p:cNvSpPr/>
          <p:nvPr/>
        </p:nvSpPr>
        <p:spPr>
          <a:xfrm>
            <a:off x="382587" y="2092959"/>
            <a:ext cx="112793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fontAlgn="base"/>
            <a:r>
              <a:rPr lang="en-US" sz="4800" dirty="0">
                <a:solidFill>
                  <a:srgbClr val="333333"/>
                </a:solidFill>
                <a:latin typeface="Verdana" panose="020B0604030504040204" pitchFamily="34" charset="0"/>
              </a:rPr>
              <a:t>No </a:t>
            </a:r>
            <a:r>
              <a:rPr lang="en-US" sz="4800" dirty="0" err="1">
                <a:solidFill>
                  <a:srgbClr val="333333"/>
                </a:solidFill>
                <a:latin typeface="Verdana" panose="020B0604030504040204" pitchFamily="34" charset="0"/>
              </a:rPr>
              <a:t>haciendo</a:t>
            </a:r>
            <a:r>
              <a:rPr lang="en-US" sz="48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Verdana" panose="020B0604030504040204" pitchFamily="34" charset="0"/>
              </a:rPr>
              <a:t>daño</a:t>
            </a:r>
            <a:r>
              <a:rPr lang="en-US" sz="4800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en-US" sz="4800" dirty="0" err="1">
                <a:solidFill>
                  <a:srgbClr val="333333"/>
                </a:solidFill>
                <a:latin typeface="Verdana" panose="020B0604030504040204" pitchFamily="34" charset="0"/>
              </a:rPr>
              <a:t>evitando</a:t>
            </a:r>
            <a:r>
              <a:rPr lang="en-US" sz="48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Verdana" panose="020B0604030504040204" pitchFamily="34" charset="0"/>
              </a:rPr>
              <a:t>toda</a:t>
            </a:r>
            <a:r>
              <a:rPr lang="en-US" sz="48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Verdana" panose="020B0604030504040204" pitchFamily="34" charset="0"/>
              </a:rPr>
              <a:t>clase</a:t>
            </a:r>
            <a:r>
              <a:rPr lang="en-US" sz="4800" dirty="0">
                <a:solidFill>
                  <a:srgbClr val="333333"/>
                </a:solidFill>
                <a:latin typeface="Verdana" panose="020B0604030504040204" pitchFamily="34" charset="0"/>
              </a:rPr>
              <a:t> de mal, </a:t>
            </a:r>
            <a:r>
              <a:rPr lang="en-US" sz="4800" dirty="0" err="1">
                <a:solidFill>
                  <a:srgbClr val="333333"/>
                </a:solidFill>
                <a:latin typeface="Verdana" panose="020B0604030504040204" pitchFamily="34" charset="0"/>
              </a:rPr>
              <a:t>especialmente</a:t>
            </a:r>
            <a:r>
              <a:rPr lang="en-US" sz="4800" dirty="0">
                <a:solidFill>
                  <a:srgbClr val="333333"/>
                </a:solidFill>
                <a:latin typeface="Verdana" panose="020B0604030504040204" pitchFamily="34" charset="0"/>
              </a:rPr>
              <a:t> los </a:t>
            </a:r>
            <a:r>
              <a:rPr lang="en-US" sz="4800" dirty="0" err="1">
                <a:solidFill>
                  <a:srgbClr val="333333"/>
                </a:solidFill>
                <a:latin typeface="Verdana" panose="020B0604030504040204" pitchFamily="34" charset="0"/>
              </a:rPr>
              <a:t>más</a:t>
            </a:r>
            <a:r>
              <a:rPr lang="en-US" sz="48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Verdana" panose="020B0604030504040204" pitchFamily="34" charset="0"/>
              </a:rPr>
              <a:t>comunes</a:t>
            </a:r>
            <a:endParaRPr lang="en-US" sz="4800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8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0AA2-16EB-294F-A88F-C6C10F40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03200"/>
            <a:ext cx="10363311" cy="1477432"/>
          </a:xfrm>
        </p:spPr>
        <p:txBody>
          <a:bodyPr/>
          <a:lstStyle/>
          <a:p>
            <a:pPr algn="ctr"/>
            <a:r>
              <a:rPr lang="es-ES_tradnl" dirty="0"/>
              <a:t>Primera Regla: No hacer daño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0EDF5-7DC9-C143-BA0D-ABFEA1441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194560"/>
            <a:ext cx="11988800" cy="4663440"/>
          </a:xfrm>
        </p:spPr>
        <p:txBody>
          <a:bodyPr>
            <a:normAutofit fontScale="32500" lnSpcReduction="20000"/>
          </a:bodyPr>
          <a:lstStyle/>
          <a:p>
            <a:pPr indent="-228600" fontAlgn="base"/>
            <a:r>
              <a:rPr lang="en-US" sz="7400" dirty="0">
                <a:solidFill>
                  <a:srgbClr val="333333"/>
                </a:solidFill>
                <a:latin typeface="Times New Roman" panose="02020603050405020304" pitchFamily="18" charset="0"/>
              </a:rPr>
              <a:t> 		  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Tomar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el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nombre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de Dios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en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vano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;</a:t>
            </a:r>
            <a:endParaRPr lang="en-US" sz="74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-228600" fontAlgn="base"/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–</a:t>
            </a:r>
            <a:r>
              <a:rPr lang="en-US" sz="74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Profanar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el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día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del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Señor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ya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haciendo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en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éste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trabajo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ordinario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ya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comprando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o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vendiendo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;</a:t>
            </a:r>
            <a:endParaRPr lang="en-US" sz="74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-228600" fontAlgn="base"/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–</a:t>
            </a:r>
            <a:r>
              <a:rPr lang="en-US" sz="74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Embriagarse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comprar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o vender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bebidas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alcohólicas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o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beberlas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excepto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en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caso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de extrema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necesidad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;</a:t>
            </a:r>
            <a:endParaRPr lang="en-US" sz="74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-228600" fontAlgn="base"/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–</a:t>
            </a:r>
            <a:r>
              <a:rPr lang="en-US" sz="74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Comprar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, vender o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poseer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esclavos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;</a:t>
            </a:r>
            <a:endParaRPr lang="en-US" sz="74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-228600" fontAlgn="base"/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–</a:t>
            </a:r>
            <a:r>
              <a:rPr lang="en-US" sz="74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Pelear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reñir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alborotar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pleitear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entre los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hermanos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;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volver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mal por mal,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maldición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por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maldición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;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regatear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en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las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compras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y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ventas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;</a:t>
            </a:r>
            <a:endParaRPr lang="en-US" sz="74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-228600" fontAlgn="base"/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–</a:t>
            </a:r>
            <a:r>
              <a:rPr lang="en-US" sz="74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Comprar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o vender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efectos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que no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hayan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pagado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los derechos;</a:t>
            </a:r>
            <a:endParaRPr lang="en-US" sz="74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-228600" fontAlgn="base"/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–</a:t>
            </a:r>
            <a:r>
              <a:rPr lang="en-US" sz="74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Entregar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o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recibir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efectos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a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usura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, es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decir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, a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interés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ilegal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;</a:t>
            </a:r>
            <a:endParaRPr lang="en-US" sz="74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-228600" fontAlgn="base"/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–</a:t>
            </a:r>
            <a:r>
              <a:rPr lang="en-US" sz="74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Conversar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frívolamente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o sin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caridad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particularmente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si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se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habla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de los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magistrados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 o de los </a:t>
            </a:r>
            <a:r>
              <a:rPr lang="en-US" sz="7400" dirty="0" err="1">
                <a:solidFill>
                  <a:srgbClr val="333333"/>
                </a:solidFill>
                <a:latin typeface="Verdana" panose="020B0604030504040204" pitchFamily="34" charset="0"/>
              </a:rPr>
              <a:t>ministros</a:t>
            </a:r>
            <a:r>
              <a:rPr lang="en-US" sz="7400" dirty="0">
                <a:solidFill>
                  <a:srgbClr val="333333"/>
                </a:solidFill>
                <a:latin typeface="Verdana" panose="020B0604030504040204" pitchFamily="34" charset="0"/>
              </a:rPr>
              <a:t>;</a:t>
            </a:r>
            <a:endParaRPr lang="en-US" sz="74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114300" indent="0" fontAlgn="base">
              <a:buNone/>
            </a:pPr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44837-7265-6549-8087-3EFB30D4F6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939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10F50-BFF2-964F-AF25-905550EE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Regla #1 Continuada…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4821-6D9B-CD4D-A176-793D24210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480" y="2336800"/>
            <a:ext cx="11907519" cy="4267200"/>
          </a:xfrm>
        </p:spPr>
        <p:txBody>
          <a:bodyPr>
            <a:normAutofit fontScale="25000" lnSpcReduction="20000"/>
          </a:bodyPr>
          <a:lstStyle/>
          <a:p>
            <a:pPr indent="-228600" fontAlgn="base"/>
            <a:r>
              <a:rPr lang="en-US" sz="86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	 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Hacer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a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otros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lo que no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quisiéramos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que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ellos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nos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hicieran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;</a:t>
            </a:r>
            <a:endParaRPr lang="en-US" sz="86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-228600" fontAlgn="base"/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–</a:t>
            </a:r>
            <a:r>
              <a:rPr lang="en-US" sz="86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Hacer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lo que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sabemos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no conduce a la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gloria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de Dios,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como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:</a:t>
            </a:r>
            <a:endParaRPr lang="en-US" sz="86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-228600" fontAlgn="base"/>
            <a:r>
              <a:rPr lang="en-US" sz="8600" dirty="0">
                <a:solidFill>
                  <a:srgbClr val="333333"/>
                </a:solidFill>
                <a:latin typeface="Symbol" pitchFamily="2" charset="2"/>
              </a:rPr>
              <a:t>·</a:t>
            </a:r>
            <a:r>
              <a:rPr lang="en-US" sz="86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Ataviarse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con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oro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y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ropas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lujosas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endParaRPr lang="en-US" sz="86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-228600" fontAlgn="base"/>
            <a:r>
              <a:rPr lang="en-US" sz="8600" dirty="0">
                <a:solidFill>
                  <a:srgbClr val="333333"/>
                </a:solidFill>
                <a:latin typeface="Symbol" pitchFamily="2" charset="2"/>
              </a:rPr>
              <a:t>·</a:t>
            </a:r>
            <a:r>
              <a:rPr lang="en-US" sz="86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Tomar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parte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en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diversiones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tales que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en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ellas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no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podamos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invocar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el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nombre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del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Señor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Jesús.</a:t>
            </a:r>
            <a:endParaRPr lang="en-US" sz="86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-228600" fontAlgn="base"/>
            <a:r>
              <a:rPr lang="en-US" sz="8600" dirty="0">
                <a:solidFill>
                  <a:srgbClr val="333333"/>
                </a:solidFill>
                <a:latin typeface="Symbol" pitchFamily="2" charset="2"/>
              </a:rPr>
              <a:t>·</a:t>
            </a:r>
            <a:r>
              <a:rPr lang="en-US" sz="86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Cantar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aquellas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canciones o leer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aquellos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libros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que no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tiendan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al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conocimiento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ni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al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amor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de Dios;</a:t>
            </a:r>
            <a:endParaRPr lang="en-US" sz="86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-228600" fontAlgn="base"/>
            <a:r>
              <a:rPr lang="en-US" sz="8600" dirty="0">
                <a:solidFill>
                  <a:srgbClr val="333333"/>
                </a:solidFill>
                <a:latin typeface="Symbol" pitchFamily="2" charset="2"/>
              </a:rPr>
              <a:t>·</a:t>
            </a:r>
            <a:r>
              <a:rPr lang="en-US" sz="86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Llevar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una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vida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voluptuosa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o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demasiado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regalada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;</a:t>
            </a:r>
            <a:endParaRPr lang="en-US" sz="86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-228600" fontAlgn="base"/>
            <a:r>
              <a:rPr lang="en-US" sz="8600" dirty="0">
                <a:solidFill>
                  <a:srgbClr val="333333"/>
                </a:solidFill>
                <a:latin typeface="Symbol" pitchFamily="2" charset="2"/>
              </a:rPr>
              <a:t>·</a:t>
            </a:r>
            <a:r>
              <a:rPr lang="en-US" sz="86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Amasar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tesoros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sobre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la tierra;</a:t>
            </a:r>
            <a:endParaRPr lang="en-US" sz="86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-228600" fontAlgn="base"/>
            <a:r>
              <a:rPr lang="en-US" sz="8600" dirty="0">
                <a:solidFill>
                  <a:srgbClr val="333333"/>
                </a:solidFill>
                <a:latin typeface="Symbol" pitchFamily="2" charset="2"/>
              </a:rPr>
              <a:t>·</a:t>
            </a:r>
            <a:r>
              <a:rPr lang="en-US" sz="8600" dirty="0">
                <a:solidFill>
                  <a:srgbClr val="333333"/>
                </a:solidFill>
                <a:latin typeface="Times New Roman" panose="02020603050405020304" pitchFamily="18" charset="0"/>
              </a:rPr>
              <a:t>         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Pedir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prestado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sin la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probabilidad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de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pagar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o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recibir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efectos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a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crédito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sin la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misma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sz="8600" dirty="0" err="1">
                <a:solidFill>
                  <a:srgbClr val="333333"/>
                </a:solidFill>
                <a:latin typeface="Verdana" panose="020B0604030504040204" pitchFamily="34" charset="0"/>
              </a:rPr>
              <a:t>posibilidad</a:t>
            </a:r>
            <a:r>
              <a:rPr lang="en-US" sz="8600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endParaRPr lang="en-US" sz="86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962E2-8833-C04B-A88B-178F9DE7A3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7644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3795</TotalTime>
  <Words>990</Words>
  <Application>Microsoft Macintosh PowerPoint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Century Gothic</vt:lpstr>
      <vt:lpstr>Courier New</vt:lpstr>
      <vt:lpstr>Georgia</vt:lpstr>
      <vt:lpstr>Symbol</vt:lpstr>
      <vt:lpstr>Times New Roman</vt:lpstr>
      <vt:lpstr>Verdana</vt:lpstr>
      <vt:lpstr>Wingdings 3</vt:lpstr>
      <vt:lpstr>Ion Boardroom</vt:lpstr>
      <vt:lpstr>Las Tres Reglas Sencillas Pacific Northwest Conference, UMC (segunda charla) </vt:lpstr>
      <vt:lpstr>Juan Wesley (1703-1791)</vt:lpstr>
      <vt:lpstr>Los comienzos del movimiento Metodista</vt:lpstr>
      <vt:lpstr>PowerPoint Presentation</vt:lpstr>
      <vt:lpstr>PowerPoint Presentation</vt:lpstr>
      <vt:lpstr>La Santidad personal y la santidad social segun el sermon “El Casi Cristiano”</vt:lpstr>
      <vt:lpstr>La primera regla: No Hacer Daño</vt:lpstr>
      <vt:lpstr>Primera Regla: No hacer daño</vt:lpstr>
      <vt:lpstr>Regla #1 Continuada…</vt:lpstr>
      <vt:lpstr>?Como podemos practicar la primera regla de no hacer daño en nuestro contexto hoy en dia?</vt:lpstr>
      <vt:lpstr>Regla #2: Hacer el bien </vt:lpstr>
      <vt:lpstr>Regla #2 Hacer el bien</vt:lpstr>
      <vt:lpstr>     2. Hacer el bien…</vt:lpstr>
      <vt:lpstr>?Como podemos practicar la segunda regla de hacer el bien en nuestro contexto hoy en dia?</vt:lpstr>
      <vt:lpstr>3. Mantener la relación de amor con Dios</vt:lpstr>
      <vt:lpstr>               Las ordenanzas de Dios</vt:lpstr>
      <vt:lpstr>?Como podemos mantener una relación de amor con Dios hoy?</vt:lpstr>
      <vt:lpstr>Video sobre las tres reglas:</vt:lpstr>
      <vt:lpstr>?Como podemos llevar a la practica estas tres reglas? </vt:lpstr>
      <vt:lpstr>Bibliografia:</vt:lpstr>
      <vt:lpstr>El 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Santidad Social: la justicia y las obras de caridad en la herencia wesleyana</dc:title>
  <dc:creator>Microsoft Office User</dc:creator>
  <cp:lastModifiedBy>Microsoft Office User</cp:lastModifiedBy>
  <cp:revision>15</cp:revision>
  <dcterms:created xsi:type="dcterms:W3CDTF">2020-05-22T22:38:30Z</dcterms:created>
  <dcterms:modified xsi:type="dcterms:W3CDTF">2020-07-30T14:20:33Z</dcterms:modified>
</cp:coreProperties>
</file>